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5"/>
  </p:notesMasterIdLst>
  <p:handoutMasterIdLst>
    <p:handoutMasterId r:id="rId6"/>
  </p:handoutMasterIdLst>
  <p:sldIdLst>
    <p:sldId id="336" r:id="rId2"/>
    <p:sldId id="341" r:id="rId3"/>
    <p:sldId id="34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11/4/2011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11/4/2011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" y="3505200"/>
            <a:ext cx="533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A Few Good Men…And Women</a:t>
            </a:r>
            <a:endParaRPr lang="en-US" sz="3600" dirty="0" smtClean="0"/>
          </a:p>
          <a:p>
            <a:pPr algn="ctr"/>
            <a:endParaRPr lang="en-US" sz="2000" dirty="0"/>
          </a:p>
          <a:p>
            <a:pPr algn="ctr"/>
            <a:r>
              <a:rPr lang="en-US" sz="2000" i="1" dirty="0" smtClean="0"/>
              <a:t>Chapter </a:t>
            </a:r>
            <a:r>
              <a:rPr lang="en-US" sz="2000" i="1" dirty="0" smtClean="0"/>
              <a:t>8</a:t>
            </a:r>
            <a:endParaRPr lang="en-US" sz="2000" i="1" dirty="0" smtClean="0"/>
          </a:p>
          <a:p>
            <a:pPr algn="ctr"/>
            <a:r>
              <a:rPr lang="en-US" sz="2000" dirty="0"/>
              <a:t>Judges 2-4; 6-8, 13-16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990600"/>
            <a:ext cx="3533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Seven Cycles of Sin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576686"/>
              </p:ext>
            </p:extLst>
          </p:nvPr>
        </p:nvGraphicFramePr>
        <p:xfrm>
          <a:off x="1523999" y="1752599"/>
          <a:ext cx="5943601" cy="3352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6224"/>
                <a:gridCol w="1378259"/>
                <a:gridCol w="1152438"/>
                <a:gridCol w="905917"/>
                <a:gridCol w="785480"/>
                <a:gridCol w="1075283"/>
              </a:tblGrid>
              <a:tr h="4191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Cycle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Oppressor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# Years of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Oppression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Judge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Years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Served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Reference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In Judges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09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r>
                        <a:rPr lang="en-US" sz="1000" baseline="30000">
                          <a:effectLst/>
                        </a:rPr>
                        <a:t>st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Mesopotamians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Othniel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3:7-11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91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r>
                        <a:rPr lang="en-US" sz="1000" baseline="30000">
                          <a:effectLst/>
                        </a:rPr>
                        <a:t>nd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Moabites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Philistines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18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?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Ehud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Shagar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80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?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3:12-30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3:31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91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r>
                        <a:rPr lang="en-US" sz="1000" baseline="30000">
                          <a:effectLst/>
                        </a:rPr>
                        <a:t>rd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Canaanites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Daborah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w/ Brak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4:1-5:31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09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r>
                        <a:rPr lang="en-US" sz="1000" baseline="30000">
                          <a:effectLst/>
                        </a:rPr>
                        <a:t>th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Midianites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Gideon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6:1-8:32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28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r>
                        <a:rPr lang="en-US" sz="1000" baseline="30000">
                          <a:effectLst/>
                        </a:rPr>
                        <a:t>th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Abimelech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Unknown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Tola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Jair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23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8:33-9:57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10:1-2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10:3-5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381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r>
                        <a:rPr lang="en-US" sz="1000" baseline="30000">
                          <a:effectLst/>
                        </a:rPr>
                        <a:t>th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Ammonites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Jephthah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Ibzan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Elon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Adon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10:6-12:7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12:8-10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12:11-12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12:13-15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09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r>
                        <a:rPr lang="en-US" sz="1000" baseline="30000">
                          <a:effectLst/>
                        </a:rPr>
                        <a:t>th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Philistines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Samson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13:1-16:31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6453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rcular Arrow 4"/>
          <p:cNvSpPr/>
          <p:nvPr/>
        </p:nvSpPr>
        <p:spPr>
          <a:xfrm rot="4706124">
            <a:off x="4698457" y="3403933"/>
            <a:ext cx="1752600" cy="1447800"/>
          </a:xfrm>
          <a:prstGeom prst="circularArrow">
            <a:avLst>
              <a:gd name="adj1" fmla="val 1253"/>
              <a:gd name="adj2" fmla="val 706209"/>
              <a:gd name="adj3" fmla="val 20515032"/>
              <a:gd name="adj4" fmla="val 17437551"/>
              <a:gd name="adj5" fmla="val 81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9201" y="1676400"/>
            <a:ext cx="2351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1. Israel Becomes </a:t>
            </a:r>
          </a:p>
          <a:p>
            <a:pPr algn="ctr"/>
            <a:r>
              <a:rPr lang="en-US" b="1" u="sng" dirty="0" smtClean="0"/>
              <a:t>Complacent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31580" y="3239869"/>
            <a:ext cx="2351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2. Israel </a:t>
            </a:r>
            <a:r>
              <a:rPr lang="en-US" b="1" u="sng" dirty="0" smtClean="0"/>
              <a:t>Falls</a:t>
            </a:r>
            <a:r>
              <a:rPr lang="en-US" dirty="0" smtClean="0"/>
              <a:t> into</a:t>
            </a:r>
          </a:p>
          <a:p>
            <a:pPr algn="ctr"/>
            <a:r>
              <a:rPr lang="en-US" dirty="0" smtClean="0"/>
              <a:t>Sin and Idolatry</a:t>
            </a:r>
            <a:endParaRPr lang="en-US" dirty="0"/>
          </a:p>
        </p:txBody>
      </p:sp>
      <p:sp>
        <p:nvSpPr>
          <p:cNvPr id="9" name="Circular Arrow 8"/>
          <p:cNvSpPr/>
          <p:nvPr/>
        </p:nvSpPr>
        <p:spPr>
          <a:xfrm rot="21290106">
            <a:off x="4370488" y="2057148"/>
            <a:ext cx="1752600" cy="1447800"/>
          </a:xfrm>
          <a:prstGeom prst="circularArrow">
            <a:avLst>
              <a:gd name="adj1" fmla="val 1253"/>
              <a:gd name="adj2" fmla="val 706209"/>
              <a:gd name="adj3" fmla="val 20515032"/>
              <a:gd name="adj4" fmla="val 17783744"/>
              <a:gd name="adj5" fmla="val 81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3051" y="5068669"/>
            <a:ext cx="216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3. Israel is Taken</a:t>
            </a:r>
          </a:p>
          <a:p>
            <a:pPr algn="ctr"/>
            <a:r>
              <a:rPr lang="en-US" dirty="0" smtClean="0"/>
              <a:t>Into </a:t>
            </a:r>
            <a:r>
              <a:rPr lang="en-US" b="1" u="sng" dirty="0" smtClean="0"/>
              <a:t>Bondage</a:t>
            </a:r>
            <a:endParaRPr lang="en-US" b="1" u="sng" dirty="0"/>
          </a:p>
        </p:txBody>
      </p:sp>
      <p:sp>
        <p:nvSpPr>
          <p:cNvPr id="11" name="Circular Arrow 10"/>
          <p:cNvSpPr/>
          <p:nvPr/>
        </p:nvSpPr>
        <p:spPr>
          <a:xfrm rot="9144797">
            <a:off x="2777872" y="4172293"/>
            <a:ext cx="1752600" cy="1447800"/>
          </a:xfrm>
          <a:prstGeom prst="circularArrow">
            <a:avLst>
              <a:gd name="adj1" fmla="val 1253"/>
              <a:gd name="adj2" fmla="val 706209"/>
              <a:gd name="adj3" fmla="val 20515032"/>
              <a:gd name="adj4" fmla="val 17437551"/>
              <a:gd name="adj5" fmla="val 81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044" y="4459069"/>
            <a:ext cx="2381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4. Israel </a:t>
            </a:r>
            <a:r>
              <a:rPr lang="en-US" b="1" u="sng" dirty="0" smtClean="0"/>
              <a:t>Cries</a:t>
            </a:r>
            <a:r>
              <a:rPr lang="en-US" dirty="0" smtClean="0"/>
              <a:t> </a:t>
            </a:r>
            <a:r>
              <a:rPr lang="en-US" dirty="0"/>
              <a:t>O</a:t>
            </a:r>
            <a:r>
              <a:rPr lang="en-US" dirty="0" smtClean="0"/>
              <a:t>ut</a:t>
            </a:r>
          </a:p>
          <a:p>
            <a:pPr algn="ctr"/>
            <a:r>
              <a:rPr lang="en-US" dirty="0"/>
              <a:t>t</a:t>
            </a:r>
            <a:r>
              <a:rPr lang="en-US" dirty="0" smtClean="0"/>
              <a:t>o the Lord</a:t>
            </a:r>
          </a:p>
        </p:txBody>
      </p:sp>
      <p:sp>
        <p:nvSpPr>
          <p:cNvPr id="13" name="Circular Arrow 12"/>
          <p:cNvSpPr/>
          <p:nvPr/>
        </p:nvSpPr>
        <p:spPr>
          <a:xfrm rot="14163973">
            <a:off x="1474367" y="3326542"/>
            <a:ext cx="1752600" cy="1447800"/>
          </a:xfrm>
          <a:prstGeom prst="circularArrow">
            <a:avLst>
              <a:gd name="adj1" fmla="val 1253"/>
              <a:gd name="adj2" fmla="val 706209"/>
              <a:gd name="adj3" fmla="val 20515032"/>
              <a:gd name="adj4" fmla="val 17437551"/>
              <a:gd name="adj5" fmla="val 81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4888" y="2706469"/>
            <a:ext cx="1423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5. Israel is</a:t>
            </a:r>
          </a:p>
          <a:p>
            <a:pPr algn="ctr"/>
            <a:r>
              <a:rPr lang="en-US" b="1" u="sng" dirty="0"/>
              <a:t>D</a:t>
            </a:r>
            <a:r>
              <a:rPr lang="en-US" b="1" u="sng" dirty="0" smtClean="0"/>
              <a:t>elivered</a:t>
            </a:r>
            <a:endParaRPr lang="en-US" b="1" u="sng" dirty="0"/>
          </a:p>
        </p:txBody>
      </p:sp>
      <p:sp>
        <p:nvSpPr>
          <p:cNvPr id="15" name="Circular Arrow 14"/>
          <p:cNvSpPr/>
          <p:nvPr/>
        </p:nvSpPr>
        <p:spPr>
          <a:xfrm rot="17272786">
            <a:off x="2028358" y="2182270"/>
            <a:ext cx="1752600" cy="1447800"/>
          </a:xfrm>
          <a:prstGeom prst="circularArrow">
            <a:avLst>
              <a:gd name="adj1" fmla="val 1253"/>
              <a:gd name="adj2" fmla="val 706209"/>
              <a:gd name="adj3" fmla="val 20515032"/>
              <a:gd name="adj4" fmla="val 17437551"/>
              <a:gd name="adj5" fmla="val 81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66800" y="695980"/>
            <a:ext cx="6702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The </a:t>
            </a:r>
            <a:r>
              <a:rPr lang="en-US" sz="2800" b="1" u="sng" dirty="0"/>
              <a:t>Five</a:t>
            </a:r>
            <a:r>
              <a:rPr lang="en-US" sz="2800" dirty="0"/>
              <a:t> Phases in the </a:t>
            </a:r>
            <a:r>
              <a:rPr lang="en-US" sz="2800" b="1" u="sng" dirty="0"/>
              <a:t>Cycle</a:t>
            </a:r>
            <a:r>
              <a:rPr lang="en-US" sz="2800" dirty="0"/>
              <a:t> of Sin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76102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</p:bld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1476</TotalTime>
  <Words>131</Words>
  <Application>Microsoft Office PowerPoint</Application>
  <PresentationFormat>On-screen Show (4:3)</PresentationFormat>
  <Paragraphs>90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The Story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83</cp:revision>
  <dcterms:created xsi:type="dcterms:W3CDTF">2011-01-25T13:46:25Z</dcterms:created>
  <dcterms:modified xsi:type="dcterms:W3CDTF">2011-11-04T20:55:00Z</dcterms:modified>
</cp:coreProperties>
</file>